
<file path=[Content_Types].xml><?xml version="1.0" encoding="utf-8"?>
<Types xmlns="http://schemas.openxmlformats.org/package/2006/content-types">
  <Default Extension="bin" ContentType="application/vnd.openxmlformats-officedocument.oleObject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73" r:id="rId4"/>
  </p:sldMasterIdLst>
  <p:notesMasterIdLst>
    <p:notesMasterId r:id="rId16"/>
  </p:notesMasterIdLst>
  <p:handoutMasterIdLst>
    <p:handoutMasterId r:id="rId17"/>
  </p:handoutMasterIdLst>
  <p:sldIdLst>
    <p:sldId id="282" r:id="rId5"/>
    <p:sldId id="367" r:id="rId6"/>
    <p:sldId id="371" r:id="rId7"/>
    <p:sldId id="372" r:id="rId8"/>
    <p:sldId id="373" r:id="rId9"/>
    <p:sldId id="376" r:id="rId10"/>
    <p:sldId id="375" r:id="rId11"/>
    <p:sldId id="374" r:id="rId12"/>
    <p:sldId id="377" r:id="rId13"/>
    <p:sldId id="361" r:id="rId14"/>
    <p:sldId id="29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FEF"/>
    <a:srgbClr val="E6E6E6"/>
    <a:srgbClr val="6699FF"/>
    <a:srgbClr val="DDEDEF"/>
    <a:srgbClr val="008080"/>
    <a:srgbClr val="6666FF"/>
    <a:srgbClr val="FFCC99"/>
    <a:srgbClr val="FF9966"/>
    <a:srgbClr val="3399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453" autoAdjust="0"/>
    <p:restoredTop sz="94631" autoAdjust="0"/>
  </p:normalViewPr>
  <p:slideViewPr>
    <p:cSldViewPr snapToGrid="0">
      <p:cViewPr varScale="1">
        <p:scale>
          <a:sx n="99" d="100"/>
          <a:sy n="99" d="100"/>
        </p:scale>
        <p:origin x="208" y="44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282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F86E15D-1320-43B8-B389-6D2F0C12B257}" type="datetime1">
              <a:rPr lang="ru-RU" smtClean="0"/>
              <a:t>18.10.2024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C6A6A8B-E53C-4123-A383-AD7B4BB91AC3}" type="datetime1">
              <a:rPr lang="ru-RU" noProof="0" smtClean="0"/>
              <a:t>18.10.2024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460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541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180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342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891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330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339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8551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5796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4706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949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A33A499-BF19-D320-B98A-AA9DA6513D9D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4E5484B-0123-0D81-2983-45E819DBABB0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890CE28-81E8-14A6-CEAA-36E0802EAA7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0404FFD-D13F-FC8A-F741-DAE1E1124DFF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49503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979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5AEE9CD-60BA-11CF-6E4B-4D019133DC93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157185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3643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9699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8416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108938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8847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10/18/24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6403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709765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532900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 с малым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80476" y="0"/>
            <a:ext cx="2211524" cy="6858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1904" y="4650539"/>
            <a:ext cx="3401478" cy="1192038"/>
          </a:xfrm>
          <a:solidFill>
            <a:schemeClr val="tx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157178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Слайд с благодарственным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74360" y="2112793"/>
            <a:ext cx="6798250" cy="1674470"/>
          </a:xfrm>
        </p:spPr>
        <p:txBody>
          <a:bodyPr rtlCol="0" anchor="ctr"/>
          <a:lstStyle>
            <a:lvl1pPr algn="ctr">
              <a:lnSpc>
                <a:spcPct val="100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Спасибо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CA3EFDD3-A9D2-4EB6-BB2A-F6999D9F7E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61" y="4035727"/>
            <a:ext cx="3329850" cy="382887"/>
          </a:xfrm>
        </p:spPr>
        <p:txBody>
          <a:bodyPr rtlCol="0"/>
          <a:lstStyle>
            <a:lvl1pPr marL="0" indent="0" algn="r">
              <a:buNone/>
              <a:defRPr sz="2400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261ED1F7-B623-43D9-9BDA-8808C5CFAF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2268" y="4150118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Номер телефона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E27366FC-4115-4122-9CE2-5FA9D424A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62268" y="4540691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Электронная почта или контакт в социальной сети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DEB36829-2F8B-4E22-AB6D-4111D18AF8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2268" y="4931263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Веб-сайт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132879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54ED587-2D2F-4D3F-B55B-C64465AB4EC5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18115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большим изображение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069FFAE5-B16E-4571-88F7-52FA5354B1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73" y="63691"/>
            <a:ext cx="9911201" cy="6727346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94738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1">
            <a:extLst>
              <a:ext uri="{FF2B5EF4-FFF2-40B4-BE49-F238E27FC236}">
                <a16:creationId xmlns:a16="http://schemas.microsoft.com/office/drawing/2014/main" id="{1599E2D7-24B3-4D66-9AFB-83C1AEC4DBB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80476" y="0"/>
            <a:ext cx="2211524" cy="6192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86" y="1807950"/>
            <a:ext cx="5184913" cy="432000"/>
          </a:xfrm>
        </p:spPr>
        <p:txBody>
          <a:bodyPr rtlCol="0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44886" y="2383950"/>
            <a:ext cx="5184913" cy="360000"/>
          </a:xfrm>
        </p:spPr>
        <p:txBody>
          <a:bodyPr rtlCol="0"/>
          <a:lstStyle>
            <a:lvl1pPr marL="0" indent="0" algn="r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5000" y="2908300"/>
            <a:ext cx="5184800" cy="3283700"/>
          </a:xfrm>
          <a:solidFill>
            <a:schemeClr val="bg1"/>
          </a:solidFill>
        </p:spPr>
        <p:txBody>
          <a:bodyPr lIns="180000" tIns="252000" rIns="252000" rtlCol="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23393" y="1343906"/>
            <a:ext cx="3736800" cy="3933645"/>
          </a:xfrm>
          <a:solidFill>
            <a:schemeClr val="bg1"/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id="{492C2A1D-F7BD-46B6-BC01-15D365ACD5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0193" y="1344803"/>
            <a:ext cx="3737526" cy="3933645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F4F1543-153D-4F77-A4A9-C9BBA1C20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311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9FAA210E-391A-499A-89D5-F222045FD1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68959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3471979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Сравнение слева — заполнитель 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432296"/>
            <a:ext cx="4500000" cy="527076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 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4500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Сравнение слева — заполнитель 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9800" y="1433105"/>
            <a:ext cx="4500000" cy="525283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29800" y="2020359"/>
            <a:ext cx="4500000" cy="417089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е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99200" y="432000"/>
            <a:ext cx="5472113" cy="5759250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5314" y="5096632"/>
            <a:ext cx="2028686" cy="1094618"/>
          </a:xfrm>
        </p:spPr>
        <p:txBody>
          <a:bodyPr rtlCol="0" anchor="b"/>
          <a:lstStyle>
            <a:lvl1pPr marL="0" indent="0" algn="r">
              <a:buNone/>
              <a:defRPr i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Введите подпись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6EFF903-F1F3-440A-B12C-9FD51606B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42953D-28FC-41B5-A1BB-BB3BA7CA40B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916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2900" y="1511476"/>
            <a:ext cx="2916000" cy="467924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3800" y="1511475"/>
            <a:ext cx="2916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1764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045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4890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07350" y="1507535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5800" y="1507535"/>
            <a:ext cx="1764000" cy="468371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A8293F-A5B5-4FCC-BF27-A25B1BAFF24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801980-CBAE-4A50-886D-54D7BB2E19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DF756E-F310-4229-ACDD-055D299A95FB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07666241-4AF6-458A-A571-6C6C291D7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75" y="3639199"/>
            <a:ext cx="5053936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F4F2BBF-F210-4954-9C73-A0030AACD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2775" y="993303"/>
            <a:ext cx="5053936" cy="2513468"/>
          </a:xfrm>
        </p:spPr>
        <p:txBody>
          <a:bodyPr rtlCol="0"/>
          <a:lstStyle>
            <a:lvl1pPr rtl="0">
              <a:defRPr sz="5400" cap="none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277791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FD1EE834-4B70-4715-8346-1C0298347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046375"/>
            <a:ext cx="9198000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800888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AE43F4C-1A64-4197-A44B-E6EB874E24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Объект 3">
            <a:extLst>
              <a:ext uri="{FF2B5EF4-FFF2-40B4-BE49-F238E27FC236}">
                <a16:creationId xmlns:a16="http://schemas.microsoft.com/office/drawing/2014/main" id="{D7B3F5B8-DC28-4878-AC9F-D434D7542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4169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74397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CB97B01E-88B2-448F-BD96-A1AAFA39A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40BADDE2-4EE6-41B4-804C-EBF680128B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9516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9" name="Объект 3">
            <a:extLst>
              <a:ext uri="{FF2B5EF4-FFF2-40B4-BE49-F238E27FC236}">
                <a16:creationId xmlns:a16="http://schemas.microsoft.com/office/drawing/2014/main" id="{BB0A14E0-899D-4594-BC9E-AE89BF0D3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1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Объект 5">
            <a:extLst>
              <a:ext uri="{FF2B5EF4-FFF2-40B4-BE49-F238E27FC236}">
                <a16:creationId xmlns:a16="http://schemas.microsoft.com/office/drawing/2014/main" id="{2C699014-D902-4E9A-80CD-8D2BCFE67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95160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634682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0" name="Объект 2">
            <a:extLst>
              <a:ext uri="{FF2B5EF4-FFF2-40B4-BE49-F238E27FC236}">
                <a16:creationId xmlns:a16="http://schemas.microsoft.com/office/drawing/2014/main" id="{79F53EF1-D412-467C-B7CE-30536F140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22" y="457201"/>
            <a:ext cx="6023727" cy="5726784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720005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2" name="Рисунок 2">
            <a:extLst>
              <a:ext uri="{FF2B5EF4-FFF2-40B4-BE49-F238E27FC236}">
                <a16:creationId xmlns:a16="http://schemas.microsoft.com/office/drawing/2014/main" id="{10319378-269C-406E-9B84-FCF22DA02EFF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3788021" y="457201"/>
            <a:ext cx="5949868" cy="5726784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21472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3779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4ED0900-B32A-E804-2FE0-663CC1AC7387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78E5BB5-E3BB-DBEB-0CCE-6E9FEA9DF654}"/>
              </a:ext>
            </a:extLst>
          </p:cNvPr>
          <p:cNvSpPr/>
          <p:nvPr userDrawn="1"/>
        </p:nvSpPr>
        <p:spPr>
          <a:xfrm>
            <a:off x="11407775" y="6356350"/>
            <a:ext cx="784225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Надпись 3">
            <a:extLst>
              <a:ext uri="{FF2B5EF4-FFF2-40B4-BE49-F238E27FC236}">
                <a16:creationId xmlns:a16="http://schemas.microsoft.com/office/drawing/2014/main" id="{E265D1DC-B614-7E34-A62E-226523206533}"/>
              </a:ext>
            </a:extLst>
          </p:cNvPr>
          <p:cNvSpPr txBox="1"/>
          <p:nvPr userDrawn="1"/>
        </p:nvSpPr>
        <p:spPr>
          <a:xfrm>
            <a:off x="9630116" y="6346108"/>
            <a:ext cx="1662546" cy="40465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 rtl="0">
              <a:lnSpc>
                <a:spcPts val="1400"/>
              </a:lnSpc>
            </a:pPr>
            <a:r>
              <a:rPr lang="ru-RU" sz="1600" b="1" spc="-100" noProof="0">
                <a:solidFill>
                  <a:schemeClr val="tx1"/>
                </a:solidFill>
                <a:latin typeface="Corbel" panose="020B0503020204020204" pitchFamily="34" charset="0"/>
              </a:rPr>
              <a:t>БАНК</a:t>
            </a:r>
            <a:r>
              <a:rPr lang="ru-RU" sz="1600" b="1" spc="-100" noProof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 WOODGROVE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5460E28-1C8C-51A2-A174-A3B7B9080374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DFF1FA9-090C-D78C-4C2B-B68CD878A94F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B96FA5C-11FA-3DC1-0D2D-3291074C58A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04063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62" r:id="rId14"/>
    <p:sldLayoutId id="2147483663" r:id="rId15"/>
    <p:sldLayoutId id="2147483658" r:id="rId16"/>
    <p:sldLayoutId id="2147483665" r:id="rId17"/>
    <p:sldLayoutId id="2147483659" r:id="rId18"/>
    <p:sldLayoutId id="2147483660" r:id="rId19"/>
    <p:sldLayoutId id="2147483650" r:id="rId20"/>
    <p:sldLayoutId id="2147483656" r:id="rId21"/>
    <p:sldLayoutId id="2147483657" r:id="rId22"/>
    <p:sldLayoutId id="2147483654" r:id="rId23"/>
    <p:sldLayoutId id="2147483666" r:id="rId24"/>
    <p:sldLayoutId id="2147483667" r:id="rId25"/>
    <p:sldLayoutId id="2147483668" r:id="rId26"/>
    <p:sldLayoutId id="2147483669" r:id="rId27"/>
    <p:sldLayoutId id="2147483670" r:id="rId28"/>
    <p:sldLayoutId id="2147483671" r:id="rId29"/>
    <p:sldLayoutId id="2147483672" r:id="rId3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ktu.kz/departments/sc_ite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../../Application%20Data/Microsoft/&#1060;&#1083;&#1077;&#1096;111/&#1050;&#1054;&#1056;&#1053;&#1045;&#1042;/&#1048;&#1089;&#1089;&#1083;&#1077;&#1076;&#1086;&#1074;&#1072;&#1085;&#1080;&#1077;%20&#1073;&#1080;&#1087;&#1086;&#1083;&#1103;&#1088;&#1085;&#1099;&#1093;%20&#1090;&#1088;&#1072;&#1085;&#1079;&#1080;&#1089;&#1090;&#1086;&#1088;&#1086;&#1074;.files/image002.png" TargetMode="External"/><Relationship Id="rId5" Type="http://schemas.openxmlformats.org/officeDocument/2006/relationships/image" Target="../media/image7.png"/><Relationship Id="rId4" Type="http://schemas.openxmlformats.org/officeDocument/2006/relationships/image" Target="../../../Application%20Data/Microsoft/&#1060;&#1083;&#1077;&#1096;111/&#1050;&#1054;&#1056;&#1053;&#1045;&#1042;/&#1048;&#1089;&#1089;&#1083;&#1077;&#1076;&#1086;&#1074;&#1072;&#1085;&#1080;&#1077;%20&#1073;&#1080;&#1087;&#1086;&#1083;&#1103;&#1088;&#1085;&#1099;&#1093;%20&#1090;&#1088;&#1072;&#1085;&#1079;&#1080;&#1089;&#1090;&#1086;&#1088;&#1086;&#1074;.files/image001.png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../../Application%20Data/Microsoft/&#1060;&#1083;&#1077;&#1096;111/&#1050;&#1054;&#1056;&#1053;&#1045;&#1042;/&#1048;&#1089;&#1089;&#1083;&#1077;&#1076;&#1086;&#1074;&#1072;&#1085;&#1080;&#1077;%20&#1073;&#1080;&#1087;&#1086;&#1083;&#1103;&#1088;&#1085;&#1099;&#1093;%20&#1090;&#1088;&#1072;&#1085;&#1079;&#1080;&#1089;&#1090;&#1086;&#1088;&#1086;&#1074;.files/image008.png" TargetMode="External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../../Application%20Data/Microsoft/&#1060;&#1083;&#1077;&#1096;111/&#1050;&#1054;&#1056;&#1053;&#1045;&#1042;/&#1048;&#1089;&#1089;&#1083;&#1077;&#1076;&#1086;&#1074;&#1072;&#1085;&#1080;&#1077;%20&#1073;&#1080;&#1087;&#1086;&#1083;&#1103;&#1088;&#1085;&#1099;&#1093;%20&#1090;&#1088;&#1072;&#1085;&#1079;&#1080;&#1089;&#1090;&#1086;&#1088;&#1086;&#1074;.files/image010.png" TargetMode="External"/><Relationship Id="rId5" Type="http://schemas.openxmlformats.org/officeDocument/2006/relationships/image" Target="../media/image9.png"/><Relationship Id="rId4" Type="http://schemas.openxmlformats.org/officeDocument/2006/relationships/image" Target="../../../Application%20Data/Microsoft/&#1060;&#1083;&#1077;&#1096;111/&#1050;&#1054;&#1056;&#1053;&#1045;&#1042;/&#1048;&#1089;&#1089;&#1083;&#1077;&#1076;&#1086;&#1074;&#1072;&#1085;&#1080;&#1077;%20&#1073;&#1080;&#1087;&#1086;&#1083;&#1103;&#1088;&#1085;&#1099;&#1093;%20&#1090;&#1088;&#1072;&#1085;&#1079;&#1080;&#1089;&#1090;&#1086;&#1088;&#1086;&#1074;.files/image012.png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9528" y="6538437"/>
            <a:ext cx="3182471" cy="306115"/>
          </a:xfrm>
        </p:spPr>
        <p:txBody>
          <a:bodyPr rtlCol="0">
            <a:normAutofit lnSpcReduction="10000"/>
          </a:bodyPr>
          <a:lstStyle/>
          <a:p>
            <a:pPr algn="ctr"/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Өскемен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, 2024 г.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354077" y="176045"/>
            <a:ext cx="10548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КЕАҚ «Д.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Серікбаев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атындағы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Қазақстан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университеті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ctr"/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Цифрлық</a:t>
            </a:r>
            <a:r>
              <a:rPr lang="ru-RU" sz="2000" i="1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технологиялар және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жасанды интеллект 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мектебі</a:t>
            </a:r>
            <a:endParaRPr lang="ru-RU" sz="2000" i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66600" y="5214998"/>
            <a:ext cx="49906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Цифрлық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технологиялар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жасанды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интеллект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мектебінің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қауымдастырылған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профессоры  АЛИБЕККЫЗЫ К. </a:t>
            </a: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779287" y="1680796"/>
            <a:ext cx="11077916" cy="20162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«Өндірістік электроника» пәні </a:t>
            </a:r>
            <a:r>
              <a:rPr lang="ru-RU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бойынша</a:t>
            </a:r>
            <a:endParaRPr lang="ru-RU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 лекциялар курсы</a:t>
            </a:r>
          </a:p>
          <a:p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 -</a:t>
            </a: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ЛЕКЦИЯ</a:t>
            </a:r>
          </a:p>
        </p:txBody>
      </p:sp>
      <p:pic>
        <p:nvPicPr>
          <p:cNvPr id="3074" name="Picture 2" descr="teamwork - ConnectCarolina User Inform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21" y="2638912"/>
            <a:ext cx="286385" cy="286385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Выпускной вечер Выпускник университета Компьютерные иконы Ученая степень  Женщина, женщина, люди, логотип, церемония вручения дипломов png | PNGW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603" y="5325889"/>
            <a:ext cx="266401" cy="26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C0E441-9B68-865B-8522-266AB39502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7099" y="29143"/>
            <a:ext cx="23749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6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32832" y="731613"/>
            <a:ext cx="11566258" cy="1759446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Жалпы мағлұматтар.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Биполярлы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транзистор – екі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p-n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аусуы бар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жартылайөткізгіштік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құрал. Транзисторлардың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биполяр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(екі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полоюсті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атану себебі – одан ток өткен кезде заряд тасымалдаушылардың екі тегі (электрондар мен кемтіктер) қатысады. Транзисторлар екі типті болады: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p-n-p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және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n-p-n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Біршама артықшылықтары бар болғандықтан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n-p-n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типті транзисторлар қолданыста кеңінен таралған.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Биполяр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транзисторлардың схемадағы белгіленуі суретте келтірілген.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800090" y="81352"/>
            <a:ext cx="10831743" cy="6185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sz="1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БИПОЛЯРЛЫ ТРАНЗИСТОР</a:t>
            </a:r>
            <a:r>
              <a:rPr lang="ru-KZ" sz="1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8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C857123-5C99-8679-4E08-35A64CDE8546}"/>
              </a:ext>
            </a:extLst>
          </p:cNvPr>
          <p:cNvSpPr/>
          <p:nvPr/>
        </p:nvSpPr>
        <p:spPr>
          <a:xfrm>
            <a:off x="293277" y="4732868"/>
            <a:ext cx="11566258" cy="1881454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indent="431800" algn="just"/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Бұл жердегі белгіленулер: «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» – база, «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» – коллектор, «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» – эмиттер. Транзистордың типі (</a:t>
            </a:r>
            <a:r>
              <a:rPr lang="kk-KZ" sz="1800" i="1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п-р-п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немесе </a:t>
            </a:r>
            <a:r>
              <a:rPr lang="kk-KZ" sz="1800" i="1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р-п-р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эмиттердегі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бағдарсызықтың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бағытымен анықталады, ол 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эмиттерлік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ауысу тогының бағытын көрсетеді. </a:t>
            </a:r>
            <a:r>
              <a:rPr lang="kk-KZ" sz="1800" i="1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р-п-р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типті 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коллекторы қуат көзінің теріс полюсіне, ал </a:t>
            </a:r>
            <a:r>
              <a:rPr lang="kk-KZ" sz="1800" i="1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п-р-п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типті 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транзисторда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оң полюсіне қосылады. 18 суретте </a:t>
            </a:r>
            <a:r>
              <a:rPr lang="kk-KZ" sz="1800" i="1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п-р-п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және </a:t>
            </a:r>
            <a:r>
              <a:rPr lang="kk-KZ" sz="1800" i="1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р-п-р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типті транзисторлардың 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электродтарындағы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токтар мен кернеулер келтірілген.</a:t>
            </a:r>
            <a:endParaRPr lang="ru-KZ" sz="1800" u="sng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/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u="sng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C0FACB-59D9-A6BF-5E91-58BE9078B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8472" y="269054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003FE4FD-DAFF-DC8A-79E2-7B824B8D5D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4534630"/>
              </p:ext>
            </p:extLst>
          </p:nvPr>
        </p:nvGraphicFramePr>
        <p:xfrm>
          <a:off x="4098472" y="2690542"/>
          <a:ext cx="309880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720850" imgH="895350" progId="PBrush">
                  <p:embed/>
                </p:oleObj>
              </mc:Choice>
              <mc:Fallback>
                <p:oleObj r:id="rId3" imgW="1720850" imgH="895350" progId="PBrush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8472" y="2690542"/>
                        <a:ext cx="3098800" cy="167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C5B7AC3-5983-C370-9059-2D07E64300B4}"/>
              </a:ext>
            </a:extLst>
          </p:cNvPr>
          <p:cNvSpPr txBox="1"/>
          <p:nvPr/>
        </p:nvSpPr>
        <p:spPr>
          <a:xfrm>
            <a:off x="3347264" y="4368026"/>
            <a:ext cx="61232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Сурет – Транзисторлардың схемадағы белгіленуі</a:t>
            </a:r>
            <a:r>
              <a:rPr lang="ru-KZ" dirty="0">
                <a:effectLst/>
              </a:rPr>
              <a:t> 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794143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35385" y="4304652"/>
            <a:ext cx="11566258" cy="1768928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/>
            <a:r>
              <a:rPr lang="kk-KZ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</a:t>
            </a:r>
            <a:r>
              <a:rPr lang="kk-KZ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уретте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i="1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п-р-п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және </a:t>
            </a:r>
            <a:r>
              <a:rPr lang="kk-KZ" sz="1800" i="1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р-п-р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типті транзисторлардың 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электродтарындағы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токтар мен кернеулер келтірілген.</a:t>
            </a:r>
            <a:endParaRPr lang="ru-KZ" sz="1800" u="sng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/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u="sng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32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316747-C8D6-60FE-7CD2-3492C640C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81824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pic>
        <p:nvPicPr>
          <p:cNvPr id="1025" name="Picture 1" descr="Рис. 1.1.а">
            <a:extLst>
              <a:ext uri="{FF2B5EF4-FFF2-40B4-BE49-F238E27FC236}">
                <a16:creationId xmlns:a16="http://schemas.microsoft.com/office/drawing/2014/main" id="{73DF01D7-302A-19F9-AA6B-6AF2550B7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399" y="818241"/>
            <a:ext cx="3129645" cy="176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7659C2BE-7FB1-17FA-DE5D-CBFED296D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4160" y="818243"/>
            <a:ext cx="2016415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pic>
        <p:nvPicPr>
          <p:cNvPr id="1027" name="Picture 3" descr="Рис. 1.1.б">
            <a:extLst>
              <a:ext uri="{FF2B5EF4-FFF2-40B4-BE49-F238E27FC236}">
                <a16:creationId xmlns:a16="http://schemas.microsoft.com/office/drawing/2014/main" id="{218CC2A1-6D2F-8A10-A456-ACDCAFDB4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971" y="818242"/>
            <a:ext cx="3129645" cy="147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75DA35-7C4A-CF5A-F294-B894CB1FD6D2}"/>
              </a:ext>
            </a:extLst>
          </p:cNvPr>
          <p:cNvSpPr txBox="1"/>
          <p:nvPr/>
        </p:nvSpPr>
        <p:spPr>
          <a:xfrm>
            <a:off x="4054929" y="3304392"/>
            <a:ext cx="10765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Әртүрлі типті 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транзисторлардағы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токтар мен кернеулер</a:t>
            </a:r>
            <a:r>
              <a:rPr lang="ru-KZ" dirty="0">
                <a:effectLst/>
              </a:rPr>
              <a:t> 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3137182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71695" y="439263"/>
            <a:ext cx="11566258" cy="1278701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Кіріс сигнал көзі мен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шығыс тізбегі арасында қай электрод ортақ болуына байланысты транзисторды қосудың негізгі үш түрлі қосылу схемасы болады: ортақ эмиттермен (ОЭ), ортақ коллектормен (ОК) және ортақ базамен (ОБ).</a:t>
            </a:r>
            <a:r>
              <a:rPr lang="ru-KZ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5E371C-3534-38B4-3637-ECC8168D8621}"/>
              </a:ext>
            </a:extLst>
          </p:cNvPr>
          <p:cNvSpPr txBox="1"/>
          <p:nvPr/>
        </p:nvSpPr>
        <p:spPr>
          <a:xfrm>
            <a:off x="2503714" y="5019212"/>
            <a:ext cx="7794574" cy="13552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Сурет – Транзистордың түрліше қосылу схемалары.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а) – ортақ базамен; 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– ортақ эмиттермен; 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– ортақ коллектормен.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88D7F2-F086-8E03-6061-09FEDDAEC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914" y="223031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pic>
        <p:nvPicPr>
          <p:cNvPr id="2049" name="Picture 1">
            <a:extLst>
              <a:ext uri="{FF2B5EF4-FFF2-40B4-BE49-F238E27FC236}">
                <a16:creationId xmlns:a16="http://schemas.microsoft.com/office/drawing/2014/main" id="{D231981A-C0C9-FA7F-7F96-E2790872C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914" y="2230313"/>
            <a:ext cx="2991386" cy="212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A39E6727-4FBF-9517-8895-46D9E6D56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8750" y="250463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pic>
        <p:nvPicPr>
          <p:cNvPr id="2051" name="Picture 3">
            <a:extLst>
              <a:ext uri="{FF2B5EF4-FFF2-40B4-BE49-F238E27FC236}">
                <a16:creationId xmlns:a16="http://schemas.microsoft.com/office/drawing/2014/main" id="{B4AC4227-C214-FA66-B4C1-7EEB5F6AD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120" y="2230321"/>
            <a:ext cx="2869747" cy="212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>
            <a:extLst>
              <a:ext uri="{FF2B5EF4-FFF2-40B4-BE49-F238E27FC236}">
                <a16:creationId xmlns:a16="http://schemas.microsoft.com/office/drawing/2014/main" id="{DDA058A9-E21C-F047-2D4F-87B4883CDC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9874" y="2230315"/>
            <a:ext cx="1756859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pic>
        <p:nvPicPr>
          <p:cNvPr id="2053" name="Picture 5">
            <a:extLst>
              <a:ext uri="{FF2B5EF4-FFF2-40B4-BE49-F238E27FC236}">
                <a16:creationId xmlns:a16="http://schemas.microsoft.com/office/drawing/2014/main" id="{08E15C62-575F-DB7E-D947-52B7F8A7D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25" y="2230314"/>
            <a:ext cx="2869747" cy="212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414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71695" y="680849"/>
            <a:ext cx="11566258" cy="1043173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/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 әртүрлі қосылу схемаларының негізгі салыстырмалы техникалық параметрлері 1 кестеде келтірілген. </a:t>
            </a:r>
            <a:endParaRPr lang="ru-KZ" sz="1800" u="sng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/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u="sng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5D22AE-A684-AEED-3464-16E58F031374}"/>
              </a:ext>
            </a:extLst>
          </p:cNvPr>
          <p:cNvSpPr txBox="1"/>
          <p:nvPr/>
        </p:nvSpPr>
        <p:spPr>
          <a:xfrm>
            <a:off x="1183727" y="2415142"/>
            <a:ext cx="1117091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indent="270510" algn="just"/>
            <a:r>
              <a:rPr lang="kk-KZ" sz="18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кесте – Транзистордың әртүрлі қосылу схемаларының негізгі</a:t>
            </a:r>
            <a:r>
              <a:rPr lang="ru-KZ" sz="1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салыстырмалы техникалық шамалары 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338CBD1-A624-1340-8699-225F4D3BB5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901603"/>
              </p:ext>
            </p:extLst>
          </p:nvPr>
        </p:nvGraphicFramePr>
        <p:xfrm>
          <a:off x="1539285" y="2784474"/>
          <a:ext cx="9944502" cy="2701927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7104">
                  <a:extLst>
                    <a:ext uri="{9D8B030D-6E8A-4147-A177-3AD203B41FA5}">
                      <a16:colId xmlns:a16="http://schemas.microsoft.com/office/drawing/2014/main" val="1540177223"/>
                    </a:ext>
                  </a:extLst>
                </a:gridCol>
                <a:gridCol w="1566233">
                  <a:extLst>
                    <a:ext uri="{9D8B030D-6E8A-4147-A177-3AD203B41FA5}">
                      <a16:colId xmlns:a16="http://schemas.microsoft.com/office/drawing/2014/main" val="1493134405"/>
                    </a:ext>
                  </a:extLst>
                </a:gridCol>
                <a:gridCol w="1566233">
                  <a:extLst>
                    <a:ext uri="{9D8B030D-6E8A-4147-A177-3AD203B41FA5}">
                      <a16:colId xmlns:a16="http://schemas.microsoft.com/office/drawing/2014/main" val="2962132753"/>
                    </a:ext>
                  </a:extLst>
                </a:gridCol>
                <a:gridCol w="1566233">
                  <a:extLst>
                    <a:ext uri="{9D8B030D-6E8A-4147-A177-3AD203B41FA5}">
                      <a16:colId xmlns:a16="http://schemas.microsoft.com/office/drawing/2014/main" val="1522791951"/>
                    </a:ext>
                  </a:extLst>
                </a:gridCol>
                <a:gridCol w="1566233">
                  <a:extLst>
                    <a:ext uri="{9D8B030D-6E8A-4147-A177-3AD203B41FA5}">
                      <a16:colId xmlns:a16="http://schemas.microsoft.com/office/drawing/2014/main" val="2061304204"/>
                    </a:ext>
                  </a:extLst>
                </a:gridCol>
                <a:gridCol w="1566233">
                  <a:extLst>
                    <a:ext uri="{9D8B030D-6E8A-4147-A177-3AD203B41FA5}">
                      <a16:colId xmlns:a16="http://schemas.microsoft.com/office/drawing/2014/main" val="3341960149"/>
                    </a:ext>
                  </a:extLst>
                </a:gridCol>
                <a:gridCol w="1566233">
                  <a:extLst>
                    <a:ext uri="{9D8B030D-6E8A-4147-A177-3AD203B41FA5}">
                      <a16:colId xmlns:a16="http://schemas.microsoft.com/office/drawing/2014/main" val="1195665095"/>
                    </a:ext>
                  </a:extLst>
                </a:gridCol>
              </a:tblGrid>
              <a:tr h="270193"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 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none" strike="noStrike">
                          <a:effectLst/>
                        </a:rPr>
                        <a:t>r</a:t>
                      </a:r>
                      <a:r>
                        <a:rPr lang="kk-KZ" sz="1400" u="none" strike="noStrike" baseline="-25000">
                          <a:effectLst/>
                        </a:rPr>
                        <a:t>кір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none" strike="noStrike">
                          <a:effectLst/>
                        </a:rPr>
                        <a:t>r</a:t>
                      </a:r>
                      <a:r>
                        <a:rPr lang="kk-KZ" sz="1400" u="none" strike="noStrike" baseline="-25000">
                          <a:effectLst/>
                        </a:rPr>
                        <a:t>шығ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none" strike="noStrike">
                          <a:effectLst/>
                        </a:rPr>
                        <a:t>K</a:t>
                      </a:r>
                      <a:r>
                        <a:rPr lang="en-US" sz="1400" u="none" strike="noStrike" baseline="-25000">
                          <a:effectLst/>
                        </a:rPr>
                        <a:t>u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none" strike="noStrike">
                          <a:effectLst/>
                        </a:rPr>
                        <a:t>K</a:t>
                      </a:r>
                      <a:r>
                        <a:rPr lang="en-US" sz="1400" u="none" strike="noStrike" baseline="-25000">
                          <a:effectLst/>
                        </a:rPr>
                        <a:t>i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none" strike="noStrike">
                          <a:effectLst/>
                        </a:rPr>
                        <a:t>K</a:t>
                      </a:r>
                      <a:r>
                        <a:rPr lang="en-US" sz="1400" u="none" strike="noStrike" baseline="-25000">
                          <a:effectLst/>
                        </a:rPr>
                        <a:t>p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Ескерту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6935047"/>
                  </a:ext>
                </a:extLst>
              </a:tr>
              <a:tr h="810578"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>
                          <a:effectLst/>
                        </a:rPr>
                        <a:t>ОЭ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Орташа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Жоғары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Жоғары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Жоғары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Өте жоғары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Жиі қолданылады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8012343"/>
                  </a:ext>
                </a:extLst>
              </a:tr>
              <a:tr h="810578"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>
                          <a:effectLst/>
                        </a:rPr>
                        <a:t>ОК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Өте жоғары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Өте төмен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1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Жоғары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Жоғары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Жиі қолданылмайды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3695780"/>
                  </a:ext>
                </a:extLst>
              </a:tr>
              <a:tr h="810578"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>
                          <a:effectLst/>
                        </a:rPr>
                        <a:t>ОБ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Төмен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Өте жоғары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Жоғары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>
                          <a:effectLst/>
                        </a:rPr>
                        <a:t>Жоғары</a:t>
                      </a:r>
                      <a:endParaRPr lang="ru-KZ" sz="1600" u="sng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strike="noStrike" dirty="0">
                          <a:effectLst/>
                        </a:rPr>
                        <a:t>Сирек қолданылады</a:t>
                      </a:r>
                      <a:endParaRPr lang="ru-KZ" sz="1600" u="sng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3938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1968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46617" y="203736"/>
            <a:ext cx="11566258" cy="3356882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 жалпы және көбінесе жиі қолданылатын, оны сипаттайтын көрсеткіші – эксперимент жүзінде алынған статикалық вольтамперлік сипаттамасы (ВАС). </a:t>
            </a:r>
            <a:endParaRPr lang="ru-KZ" sz="1800" u="sng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/>
            <a:r>
              <a:rPr lang="kk-KZ" sz="1800" u="none" strike="noStrike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 статикалық сипаттамасын эксперимент жүзінде алынған, жүктемесіз режимдегі (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u="none" strike="noStrike" baseline="-25000" dirty="0" err="1">
                <a:solidFill>
                  <a:schemeClr val="tx1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=0) 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p-n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ауысуындағы ағатын ток пен кернеу арасындағы қатынастарды көрсететін графиктер құрайды. Бұл сипаттамалар әр типті транзистор үшін бірегей болып табылады және олар 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зауыттан шыққан төлқұжатында немесе 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жартылайөткізгіштік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приборларға арналған </a:t>
            </a:r>
            <a:r>
              <a:rPr lang="kk-KZ" sz="1800" u="none" strike="noStrike" dirty="0" err="1">
                <a:solidFill>
                  <a:schemeClr val="tx1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анытамаларда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келтіріледі</a:t>
            </a:r>
            <a:r>
              <a:rPr lang="kk-KZ" sz="180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ru-KZ" sz="1800" u="sng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spcBef>
                <a:spcPts val="1200"/>
              </a:spcBef>
              <a:spcAft>
                <a:spcPts val="300"/>
              </a:spcAft>
            </a:pPr>
            <a:r>
              <a:rPr lang="kk-KZ" sz="1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Транзистордың негізгі ВАС-</a:t>
            </a:r>
            <a:r>
              <a:rPr lang="kk-KZ" sz="18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ы</a:t>
            </a:r>
            <a:r>
              <a:rPr lang="kk-KZ" sz="1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болып оның кіріс және шығыс сипаттамалары қарастырылады.</a:t>
            </a:r>
            <a:endParaRPr lang="ru-KZ" sz="1800" b="1" i="1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31800" algn="just">
              <a:spcBef>
                <a:spcPts val="1200"/>
              </a:spcBef>
              <a:spcAft>
                <a:spcPts val="300"/>
              </a:spcAft>
            </a:pPr>
            <a:r>
              <a:rPr lang="kk-KZ" sz="1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Практикада әдетте транзисторды ортақ эмиттермен (ОЭ) қосу жиі қолданылады. Бұлай қосқан кезде база кіріс электроды болып табылады, эмиттер жермен жалғанады (ол ортақ электрод), ал коллектор шығыс электроды болады. </a:t>
            </a:r>
            <a:endParaRPr lang="ru-KZ" sz="1800" b="1" i="1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5D22AE-A684-AEED-3464-16E58F031374}"/>
              </a:ext>
            </a:extLst>
          </p:cNvPr>
          <p:cNvSpPr txBox="1"/>
          <p:nvPr/>
        </p:nvSpPr>
        <p:spPr>
          <a:xfrm>
            <a:off x="2985655" y="6037684"/>
            <a:ext cx="622069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k-K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Сурет -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Транзистордың температуралық токтарының таралуы</a:t>
            </a:r>
            <a:r>
              <a:rPr lang="ru-KZ" dirty="0">
                <a:effectLst/>
              </a:rPr>
              <a:t> 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0EB3C5-AE93-BCD2-E0EE-9473D2C6CA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485" y="3729034"/>
            <a:ext cx="6220689" cy="21402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4578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12871" y="249381"/>
            <a:ext cx="11566258" cy="1932709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ОЭ схемасымен қосылған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шығыс сипаттамасы – берілген (бекітілген)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кіріс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тогындағы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=f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кэ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тәуелділігі –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шығыс тогының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кэ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колектор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мен эмиттер арасындағы кернеуге тәуелділігі. Егер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бэ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=0 болса, коллектор тізбегінде тек жылулық ток қана жүреді, өйткені бұл жағдайда (қарастырылып отырған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n-p-n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типті транзистор үшін) эмиттерден электрондардың базаға инжекциясы (бүркуі) болмайды.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7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4C139C-A26E-426A-1F38-18C90DDD8003}"/>
              </a:ext>
            </a:extLst>
          </p:cNvPr>
          <p:cNvSpPr txBox="1"/>
          <p:nvPr/>
        </p:nvSpPr>
        <p:spPr>
          <a:xfrm>
            <a:off x="3122497" y="5585824"/>
            <a:ext cx="6878110" cy="12936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5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Сурет – ОЭ схемасымен қосылған (а)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кіріс (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және шығыс (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ВАС-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3C19E84-C945-67F8-70D0-EFE7D577CB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634" y="2315490"/>
            <a:ext cx="4985656" cy="1417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5A5E8F8-CE16-0E8C-8B40-B76FB82959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628" y="3599560"/>
            <a:ext cx="2966362" cy="219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EA6D418-A2C3-0CEB-CDC5-B47730A564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7426" y="3529710"/>
            <a:ext cx="2966362" cy="2336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9161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51416" y="413658"/>
            <a:ext cx="11566258" cy="5050971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Кіріс ВАС-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ында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көрініп тұрғандай, (21-б сурет) кіріс жағынан транзистор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бэ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кернеуінің белгілі бір мәніне дейін сезімталдығы жоқ аймаққа ие, бұл аймақта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күшейткіш қасиеттері болмайды. Германий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транзисторларында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кернеудің бұл мәні (0,3 – 0,5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шамасында ) кремний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транзисторларына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қарағанда (0,6 – 0,9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төмен болады (бұл шаманы 0,7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деп қарастырамыз). 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Күшейткіш элемент ретінде ОЭ схемасымен қосылған статикалық режимдегі транзисторды сипаттайтын параметр – база тогының күшею коэффициенті h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21э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21э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β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 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/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при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кэ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const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653405" algn="l"/>
              </a:tabLs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Анықтамаларда бұл параметр статикалық режимдегі көрсеткіш екендігі жайында арнайы атап көрсетіледі. Көптеген транзисторлар үшін h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21э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мәні h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21э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=10-200 аралығында болады. 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8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883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93277" y="116439"/>
            <a:ext cx="11566258" cy="6596743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</a:t>
            </a:r>
            <a:r>
              <a:rPr lang="kk-KZ" sz="16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21э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параметрі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парметрлер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қатарына жатады, бұл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төртполюстіктің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арнайы параметрі. Анықтамаларда басқа да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һ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параметрлер келтіріледі, олар:</a:t>
            </a:r>
            <a:endParaRPr lang="ru-KZ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h</a:t>
            </a:r>
            <a:r>
              <a:rPr lang="kk-KZ" sz="16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11э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кіріс дифференциалдық кедергісі, ол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6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кэ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const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кезіндегі h</a:t>
            </a:r>
            <a:r>
              <a:rPr lang="kk-KZ" sz="16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11э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</a:t>
            </a:r>
            <a:r>
              <a:rPr lang="ru-RU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Δ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6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бэ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ru-RU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Δ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6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қатынасымен анықталады;                  </a:t>
            </a:r>
            <a:endParaRPr lang="ru-KZ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h</a:t>
            </a:r>
            <a:r>
              <a:rPr lang="kk-KZ" sz="16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22э 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 шығыс дифференциалдық өткізгіштік h</a:t>
            </a:r>
            <a:r>
              <a:rPr lang="kk-KZ" sz="16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22э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</a:t>
            </a:r>
            <a:r>
              <a:rPr lang="ru-RU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Δ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6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ru-RU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Δ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6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кэ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6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const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endParaRPr lang="ru-KZ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Бұл екі параметр динамикалық параметрлер болып табылады.</a:t>
            </a:r>
            <a:endParaRPr lang="ru-KZ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ОЭ схемасымен жалғанған транзисторлар үшін кіріс кедергі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кОм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-дар шамасында болады, шығыс өткізгіштігінің мәні </a:t>
            </a:r>
            <a:r>
              <a:rPr lang="ru-RU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 10</a:t>
            </a:r>
            <a:r>
              <a:rPr lang="ru-RU" sz="1600" b="1" baseline="30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ru-RU" sz="1600" baseline="30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</a:t>
            </a:r>
            <a:r>
              <a:rPr lang="ru-RU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-10</a:t>
            </a:r>
            <a:r>
              <a:rPr lang="ru-RU" sz="1600" baseline="30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-5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шамасында. </a:t>
            </a:r>
            <a:endParaRPr lang="ru-KZ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колектор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тізбегіндегі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6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жүктемемен жұмыс істегенде коллектордағы кернеу азаяды,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колектордағы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токтың жоғары мәндерінде нөлге дейін төмендейді. Коллектор тогы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6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мен ондағы кернеу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6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арасындағы байланыс жүктеме түзуі теңдеуімен анықталады, оның түрі мынадай:</a:t>
            </a:r>
            <a:endParaRPr lang="ru-KZ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sz="16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=(Е</a:t>
            </a:r>
            <a:r>
              <a:rPr lang="kk-KZ" sz="16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 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6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)/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6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		 </a:t>
            </a:r>
            <a:endParaRPr lang="ru-KZ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Транзистордың коллекторлық (шығыс) сипаттамаларында (21-в сурет) жүктемелік түзу координаттар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осімен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мынадай нүктелерде қиылысады: </a:t>
            </a:r>
            <a:endParaRPr lang="ru-KZ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- горизонталь осьті коллектор мен эмиттер арасындағы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Uкэ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кернеудің Ек мәнінде, бұл кезде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Iк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0 болады;</a:t>
            </a:r>
            <a:endParaRPr lang="ru-KZ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вертикаль осьті Ек/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Rк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нүктесінде, бұл кезде транзистор қанығу режимінде болады (транзистор қысқаша тұйықталған деп есептеуге болады).</a:t>
            </a:r>
            <a:endParaRPr lang="ru-KZ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Келтірілген графикалық сызбалар мен есептеулер </a:t>
            </a:r>
            <a:r>
              <a:rPr lang="kk-KZ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биполяр</a:t>
            </a:r>
            <a:r>
              <a:rPr lang="kk-KZ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транзисторлар негізіндегі әртүрлі күшейткіш схемаларды жобалағанда қолданылады.</a:t>
            </a:r>
            <a:endParaRPr lang="ru-KZ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505559" y="6546853"/>
            <a:ext cx="708212" cy="3111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9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091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19098" y="459281"/>
            <a:ext cx="4764831" cy="4892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Қолданылған</a:t>
            </a:r>
            <a:r>
              <a:rPr lang="ru-RU" altLang="ru-RU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әдебиеттер</a:t>
            </a:r>
            <a:endParaRPr lang="ru-RU" altLang="ru-RU" sz="3200" b="1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672047" y="6546852"/>
            <a:ext cx="465906" cy="311147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kk-KZ" dirty="0">
                <a:solidFill>
                  <a:schemeClr val="bg1"/>
                </a:solidFill>
              </a:rPr>
              <a:t>9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0982" y="1568469"/>
            <a:ext cx="11341065" cy="3072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705" indent="450215" algn="just">
              <a:spcAft>
                <a:spcPts val="6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Агаханян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Т.М. Интегральные микросхемы: Учеб. пособие для вузов. – М.: Энергоатомиздат, 2015. – 464с.,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 2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Аринова Н.В.  Основы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электроники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Рабочая программа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, задания и ме­тодические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указания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 к контрольным работам для студентов специальности 050716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«Приборостроение»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заочной формы обучения. ВКГТУ.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- Усть-Каменогорск, 2014. –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1с. 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3 Бочаров Л.Н. и др. Расчет электронных устройств на транзисторах / Бочаров Л.Н.,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Жебряков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С.К., Колесников И.Ф. – М.: Энергия, 2012. – 208с., ил. – (Массовая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радиобиблиотека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Вып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963).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4 Забродин Ю.С. Промышленная электроника: Учебник для вузов. – М.: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Высш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Школа, 2011. – 496 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5 Герасимов В.Г., Князев О.М. и др. Основы промышленной электроники. – М.: Высшая школа, 2000.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290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F11A6B65-5A20-4F4D-ACBB-ED50132D4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2923" y="2233817"/>
            <a:ext cx="8043953" cy="1674470"/>
          </a:xfrm>
        </p:spPr>
        <p:txBody>
          <a:bodyPr rtlCol="0">
            <a:normAutofit fontScale="90000"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НАЗАРЛАРЫҢЫЗҒА РАХМЕТ! </a:t>
            </a:r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е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6CB1848-D3E0-4F10-B640-720BE758B85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4934E25-8442-49E9-ABDF-3146C4145F3B}">
  <ds:schemaRefs>
    <ds:schemaRef ds:uri="http://purl.org/dc/terms/"/>
    <ds:schemaRef ds:uri="http://schemas.openxmlformats.org/package/2006/metadata/core-properties"/>
    <ds:schemaRef ds:uri="6dc4bcd6-49db-4c07-9060-8acfc67cef9f"/>
    <ds:schemaRef ds:uri="http://purl.org/dc/dcmitype/"/>
    <ds:schemaRef ds:uri="http://schemas.microsoft.com/office/infopath/2007/PartnerControls"/>
    <ds:schemaRef ds:uri="fb0879af-3eba-417a-a55a-ffe6dcd6ca77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BBB5711-29E1-4F8E-81A0-7947C57B20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{1CC594F0-5892-474F-8862-8C8BF6778D8B}tf10001119</Template>
  <TotalTime>0</TotalTime>
  <Words>1085</Words>
  <Application>Microsoft Macintosh PowerPoint</Application>
  <PresentationFormat>Широкоэкранный</PresentationFormat>
  <Paragraphs>103</Paragraphs>
  <Slides>11</Slides>
  <Notes>11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Corbel</vt:lpstr>
      <vt:lpstr>Gill Sans MT</vt:lpstr>
      <vt:lpstr>Times New Roman</vt:lpstr>
      <vt:lpstr>Галерея</vt:lpstr>
      <vt:lpstr>PBrush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2021-09-13T07:30:09Z</dcterms:created>
  <dcterms:modified xsi:type="dcterms:W3CDTF">2024-10-18T08:15:03Z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